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3" r:id="rId4"/>
    <p:sldMasterId id="2147483655" r:id="rId5"/>
    <p:sldMasterId id="2147483658" r:id="rId6"/>
  </p:sldMasterIdLst>
  <p:notesMasterIdLst>
    <p:notesMasterId r:id="rId24"/>
  </p:notesMasterIdLst>
  <p:handoutMasterIdLst>
    <p:handoutMasterId r:id="rId25"/>
  </p:handoutMasterIdLst>
  <p:sldIdLst>
    <p:sldId id="272" r:id="rId7"/>
    <p:sldId id="585" r:id="rId8"/>
    <p:sldId id="548" r:id="rId9"/>
    <p:sldId id="547" r:id="rId10"/>
    <p:sldId id="575" r:id="rId11"/>
    <p:sldId id="613" r:id="rId12"/>
    <p:sldId id="286" r:id="rId13"/>
    <p:sldId id="349" r:id="rId14"/>
    <p:sldId id="289" r:id="rId15"/>
    <p:sldId id="562" r:id="rId16"/>
    <p:sldId id="576" r:id="rId17"/>
    <p:sldId id="638" r:id="rId18"/>
    <p:sldId id="639" r:id="rId19"/>
    <p:sldId id="637" r:id="rId20"/>
    <p:sldId id="635" r:id="rId21"/>
    <p:sldId id="640" r:id="rId22"/>
    <p:sldId id="641" r:id="rId23"/>
  </p:sldIdLst>
  <p:sldSz cx="12192000" cy="6858000"/>
  <p:notesSz cx="7104380" cy="1023493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3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58"/>
    <p:restoredTop sz="96270"/>
  </p:normalViewPr>
  <p:slideViewPr>
    <p:cSldViewPr snapToGrid="0" showGuides="1">
      <p:cViewPr varScale="1">
        <p:scale>
          <a:sx n="105" d="100"/>
          <a:sy n="105" d="100"/>
        </p:scale>
        <p:origin x="144" y="222"/>
      </p:cViewPr>
      <p:guideLst>
        <p:guide orient="horz" pos="2014"/>
        <p:guide pos="287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45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45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45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4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055F58-8C2D-46D9-B380-D0A207A3BCD0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E9511A-CE49-4447-9244-DFA70DA4E62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E716E5-BD8D-4CC6-93FE-A1BBB856A65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48175" y="6361113"/>
            <a:ext cx="3733800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技术支持：山西云时代技术有限公司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7B394CB-E23D-4249-B020-511DEE6A9766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B65288-FBBA-4C51-9AD9-3557FAAB8F91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C23863-0D95-4538-9637-D31A80A29143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B5B339-CF0D-4614-A113-BF045682D45F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935766-CAEE-4A6B-8845-BBB6A1BEFAEF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265A16E-39BD-42DA-89BE-D17FFAF3519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4.jpeg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文本框 6"/>
          <p:cNvSpPr txBox="1">
            <a:spLocks noChangeArrowheads="1"/>
          </p:cNvSpPr>
          <p:nvPr/>
        </p:nvSpPr>
        <p:spPr bwMode="auto">
          <a:xfrm>
            <a:off x="4146550" y="6154738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文本框 7"/>
          <p:cNvSpPr txBox="1">
            <a:spLocks noChangeArrowheads="1"/>
          </p:cNvSpPr>
          <p:nvPr/>
        </p:nvSpPr>
        <p:spPr bwMode="auto">
          <a:xfrm>
            <a:off x="4598988" y="6486525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432550"/>
            <a:ext cx="12192000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矩形 6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8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98838" y="1452563"/>
            <a:ext cx="5181600" cy="2870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 descr="渐变红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0" y="681038"/>
            <a:ext cx="8258175" cy="76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文本框 4"/>
          <p:cNvSpPr txBox="1">
            <a:spLocks noChangeArrowheads="1"/>
          </p:cNvSpPr>
          <p:nvPr/>
        </p:nvSpPr>
        <p:spPr bwMode="auto">
          <a:xfrm>
            <a:off x="2330450" y="6029325"/>
            <a:ext cx="4616450" cy="2778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版权所有：北京市医药集中采购服务中心</a:t>
            </a:r>
            <a:r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©2018 All rights reserved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文本框 5"/>
          <p:cNvSpPr txBox="1">
            <a:spLocks noChangeArrowheads="1"/>
          </p:cNvSpPr>
          <p:nvPr/>
        </p:nvSpPr>
        <p:spPr bwMode="auto">
          <a:xfrm>
            <a:off x="2782888" y="6361113"/>
            <a:ext cx="3732213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技术支持：北京医讯达科技有限公司 </a:t>
            </a: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4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875338"/>
            <a:ext cx="1219200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10"/>
          <p:cNvSpPr txBox="1">
            <a:spLocks noChangeArrowheads="1"/>
          </p:cNvSpPr>
          <p:nvPr/>
        </p:nvSpPr>
        <p:spPr bwMode="auto">
          <a:xfrm>
            <a:off x="4487863" y="6513513"/>
            <a:ext cx="3733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技术支持：南京易联阳光信息技术股份有限公司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8416925" y="101600"/>
            <a:ext cx="341630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药品和医用耗材招采管理子系统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2"/>
          <p:cNvSpPr txBox="1"/>
          <p:nvPr/>
        </p:nvSpPr>
        <p:spPr>
          <a:xfrm>
            <a:off x="1566863" y="2020888"/>
            <a:ext cx="9164637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山西省药品和医用耗材招采管理子系统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生产企业账号注册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操作说明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828675" y="80963"/>
            <a:ext cx="42338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单位角色认证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016000"/>
            <a:ext cx="11280775" cy="528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9828213" y="2517775"/>
            <a:ext cx="1227137" cy="3556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圆角矩形标注 2"/>
          <p:cNvSpPr>
            <a:spLocks noChangeArrowheads="1"/>
          </p:cNvSpPr>
          <p:nvPr/>
        </p:nvSpPr>
        <p:spPr bwMode="auto">
          <a:xfrm>
            <a:off x="8434388" y="3136900"/>
            <a:ext cx="2205038" cy="735013"/>
          </a:xfrm>
          <a:prstGeom prst="wedgeRoundRectCallout">
            <a:avLst>
              <a:gd name="adj1" fmla="val 45729"/>
              <a:gd name="adj2" fmla="val -93479"/>
              <a:gd name="adj3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13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、点击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“去认证”按钮进行角色认证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单位角色认证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1167765"/>
            <a:ext cx="11423650" cy="46736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圆角矩形标注 3" descr="7b0a20202020227461726765744964223a202270726f636573734f6e6c696e6542756c6c6574220a7d0a"/>
          <p:cNvSpPr/>
          <p:nvPr/>
        </p:nvSpPr>
        <p:spPr>
          <a:xfrm>
            <a:off x="2087245" y="3075305"/>
            <a:ext cx="2482215" cy="1153795"/>
          </a:xfrm>
          <a:prstGeom prst="wedgeRoundRectCallout">
            <a:avLst>
              <a:gd name="adj1" fmla="val 72477"/>
              <a:gd name="adj2" fmla="val -85993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1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1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生产企业</a:t>
            </a:r>
            <a:r>
              <a:rPr lang="en-US" altLang="zh-CN" sz="1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1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角色认证成功</a:t>
            </a:r>
            <a:endParaRPr lang="zh-CN" altLang="en-US" sz="1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经办人账号登录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893445"/>
            <a:ext cx="10683240" cy="502221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4578985" y="3418840"/>
            <a:ext cx="1939925" cy="2196465"/>
          </a:xfrm>
          <a:prstGeom prst="wedgeRoundRectCallout">
            <a:avLst>
              <a:gd name="adj1" fmla="val 124959"/>
              <a:gd name="adj2" fmla="val -57285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用单位账号认证完成后，用经办人账号登录（不能用单位账号）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上传单位承诺书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346200"/>
            <a:ext cx="11391900" cy="4165600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640715" y="3424555"/>
            <a:ext cx="3122295" cy="1436370"/>
          </a:xfrm>
          <a:prstGeom prst="wedgeRoundRectCallout">
            <a:avLst>
              <a:gd name="adj1" fmla="val 64927"/>
              <a:gd name="adj2" fmla="val -81030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下载承诺书模板，按要求填写后再上传单位承诺书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进入招采系统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350010"/>
            <a:ext cx="11372850" cy="4362450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8856345" y="4568825"/>
            <a:ext cx="1702435" cy="895985"/>
          </a:xfrm>
          <a:prstGeom prst="wedgeRoundRectCallout">
            <a:avLst>
              <a:gd name="adj1" fmla="val -131387"/>
              <a:gd name="adj2" fmla="val -144288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上传承诺书后，点击进入招采服务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6051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联系管理单位维护所属经办关系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" y="960755"/>
            <a:ext cx="11790045" cy="50641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2555240" y="3689985"/>
            <a:ext cx="2800985" cy="1097280"/>
          </a:xfrm>
          <a:prstGeom prst="wedgeRoundRectCallout">
            <a:avLst>
              <a:gd name="adj1" fmla="val 63263"/>
              <a:gd name="adj2" fmla="val -163707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进入药品和医用耗材招采管理系统，需联系管理单位维护所属经办关系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填写生产企业管理信息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410" y="885825"/>
            <a:ext cx="10909300" cy="5403215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28600" y="4403725"/>
            <a:ext cx="3598545" cy="1196975"/>
          </a:xfrm>
          <a:prstGeom prst="wedgeRoundRectCallout">
            <a:avLst>
              <a:gd name="adj1" fmla="val 39712"/>
              <a:gd name="adj2" fmla="val -117480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待管理单位维护经办关系后，经办人账号维护生产企业信息，然后等待审核，审核通过后经办人账号即可在招采系统进行操作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5"/>
          <p:cNvSpPr txBox="1"/>
          <p:nvPr/>
        </p:nvSpPr>
        <p:spPr>
          <a:xfrm>
            <a:off x="828675" y="149225"/>
            <a:ext cx="533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开始招采业务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2765" y="849630"/>
            <a:ext cx="11170920" cy="5227955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201295" y="4935855"/>
            <a:ext cx="2691765" cy="1068705"/>
          </a:xfrm>
          <a:prstGeom prst="wedgeRoundRectCallout">
            <a:avLst>
              <a:gd name="adj1" fmla="val 83333"/>
              <a:gd name="adj2" fmla="val -132242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FF0000"/>
                </a:solidFill>
              </a:rPr>
              <a:t>审核通过后，经办人可在招采系统进行操作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828675" y="80963"/>
            <a:ext cx="47593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重要提示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TextBox 2"/>
          <p:cNvSpPr txBox="1"/>
          <p:nvPr/>
        </p:nvSpPr>
        <p:spPr>
          <a:xfrm>
            <a:off x="696913" y="1004888"/>
            <a:ext cx="108426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、对于生产企业已在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山西省医保公共服务平台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完成单位账号注册</a:t>
            </a:r>
            <a:r>
              <a:rPr lang="zh-CN" altLang="en-US" sz="3200" b="1" dirty="0">
                <a:latin typeface="宋体" panose="02010600030101010101" pitchFamily="2" charset="-122"/>
              </a:rPr>
              <a:t>的机构，可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直接使用该账号进行</a:t>
            </a:r>
            <a:r>
              <a:rPr lang="zh-CN" altLang="en-US" sz="3200" b="1" dirty="0">
                <a:latin typeface="宋体" panose="02010600030101010101" pitchFamily="2" charset="-122"/>
              </a:rPr>
              <a:t>经办人注册操作，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无需（且无法）</a:t>
            </a:r>
            <a:r>
              <a:rPr lang="zh-CN" altLang="en-US" sz="3200" b="1" dirty="0">
                <a:latin typeface="宋体" panose="02010600030101010101" pitchFamily="2" charset="-122"/>
              </a:rPr>
              <a:t>在山西省医保公共服务平台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再次注册</a:t>
            </a:r>
            <a:r>
              <a:rPr lang="zh-CN" altLang="en-US" sz="3200" b="1" dirty="0">
                <a:latin typeface="宋体" panose="02010600030101010101" pitchFamily="2" charset="-122"/>
              </a:rPr>
              <a:t>单位账号；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、对于已完成单位账号注册的机构，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须继续完成注册单位经办人账号</a:t>
            </a:r>
            <a:r>
              <a:rPr lang="zh-CN" altLang="en-US" sz="3200" b="1" dirty="0">
                <a:latin typeface="宋体" panose="02010600030101010101" pitchFamily="2" charset="-122"/>
              </a:rPr>
              <a:t>（同一单位可以注册多个经办人），实际招采业务均须使用经办人账号登录后开展；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96" end="3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charRg st="296" end="3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828675" y="80963"/>
            <a:ext cx="47593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注册流程说明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4"/>
          <p:cNvCxnSpPr/>
          <p:nvPr/>
        </p:nvCxnSpPr>
        <p:spPr>
          <a:xfrm>
            <a:off x="6031548" y="1461135"/>
            <a:ext cx="66357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5"/>
          <p:cNvCxnSpPr/>
          <p:nvPr/>
        </p:nvCxnSpPr>
        <p:spPr>
          <a:xfrm>
            <a:off x="6031548" y="3038158"/>
            <a:ext cx="66357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6"/>
          <p:cNvCxnSpPr/>
          <p:nvPr/>
        </p:nvCxnSpPr>
        <p:spPr>
          <a:xfrm>
            <a:off x="8620125" y="1460500"/>
            <a:ext cx="66357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7"/>
          <p:cNvCxnSpPr/>
          <p:nvPr/>
        </p:nvCxnSpPr>
        <p:spPr>
          <a:xfrm>
            <a:off x="8620125" y="3056573"/>
            <a:ext cx="66357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8"/>
          <p:cNvSpPr/>
          <p:nvPr/>
        </p:nvSpPr>
        <p:spPr>
          <a:xfrm>
            <a:off x="4048125" y="1104583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用户注册</a:t>
            </a: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9"/>
          <p:cNvSpPr txBox="1"/>
          <p:nvPr/>
        </p:nvSpPr>
        <p:spPr>
          <a:xfrm>
            <a:off x="4020503" y="1942783"/>
            <a:ext cx="21097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进行单位用户注册，</a:t>
            </a:r>
            <a:r>
              <a:rPr lang="zh-CN" altLang="en-US" sz="12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如果已注册过单位账号，</a:t>
            </a:r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可跳过此环节进入下一步</a:t>
            </a:r>
            <a:endParaRPr lang="en-US" altLang="zh-CN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4" name="10"/>
          <p:cNvCxnSpPr/>
          <p:nvPr/>
        </p:nvCxnSpPr>
        <p:spPr>
          <a:xfrm>
            <a:off x="3835400" y="1460183"/>
            <a:ext cx="0" cy="390207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11"/>
          <p:cNvSpPr/>
          <p:nvPr/>
        </p:nvSpPr>
        <p:spPr>
          <a:xfrm>
            <a:off x="814070" y="1460500"/>
            <a:ext cx="2234565" cy="3725545"/>
          </a:xfrm>
          <a:prstGeom prst="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rgbClr val="237DB9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12"/>
          <p:cNvSpPr/>
          <p:nvPr/>
        </p:nvSpPr>
        <p:spPr bwMode="auto">
          <a:xfrm>
            <a:off x="1656715" y="1633220"/>
            <a:ext cx="550863" cy="55086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marL="0" marR="0" lvl="0" indent="0" algn="l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665" b="0" i="0" u="none" strike="noStrike" kern="1200" cap="none" spc="0" normalizeH="0" baseline="0" noProof="1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7" name="13"/>
          <p:cNvSpPr txBox="1"/>
          <p:nvPr/>
        </p:nvSpPr>
        <p:spPr>
          <a:xfrm>
            <a:off x="908685" y="2211070"/>
            <a:ext cx="2097405" cy="2912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defTabSz="1374775" eaLnBrk="1" hangingPunct="1">
              <a:lnSpc>
                <a:spcPts val="2000"/>
              </a:lnSpc>
            </a:pPr>
            <a:r>
              <a:rPr lang="zh-CN" altLang="en-US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注册流程</a:t>
            </a:r>
            <a:endParaRPr lang="en-US" alt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374775" eaLnBrk="1" hangingPunct="1">
              <a:lnSpc>
                <a:spcPts val="20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生产企业首次进入平台需完成单位用户注册（</a:t>
            </a:r>
            <a:r>
              <a:rPr lang="zh-CN" altLang="en-US" sz="12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如果在山西医保公共服务网厅注册过单位账号可直接使用该账号</a:t>
            </a:r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），然后由单位账号登录注册本单位山西招采业务经办人（一个单位可以注册多个经办人），经办人通过单位角色认证后方可访问招采子系统</a:t>
            </a:r>
            <a:endParaRPr lang="zh-CN" altLang="en-US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8" name="14"/>
          <p:cNvCxnSpPr/>
          <p:nvPr/>
        </p:nvCxnSpPr>
        <p:spPr>
          <a:xfrm>
            <a:off x="3048000" y="3223895"/>
            <a:ext cx="7874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15"/>
          <p:cNvSpPr/>
          <p:nvPr/>
        </p:nvSpPr>
        <p:spPr>
          <a:xfrm>
            <a:off x="4048125" y="2683828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单位经办关系管理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16"/>
          <p:cNvSpPr txBox="1"/>
          <p:nvPr/>
        </p:nvSpPr>
        <p:spPr>
          <a:xfrm>
            <a:off x="3970338" y="3609023"/>
            <a:ext cx="21097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为生产企业设置上级经办单位关系，后续生产企业身份审核由经办机构审核，只需审核一次即可</a:t>
            </a:r>
            <a:endParaRPr lang="en-US" altLang="zh-CN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17"/>
          <p:cNvSpPr/>
          <p:nvPr/>
        </p:nvSpPr>
        <p:spPr>
          <a:xfrm>
            <a:off x="6665913" y="1104583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用户登录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18"/>
          <p:cNvSpPr txBox="1"/>
          <p:nvPr/>
        </p:nvSpPr>
        <p:spPr>
          <a:xfrm>
            <a:off x="6615430" y="1935163"/>
            <a:ext cx="21097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使用单位账号登录系统， （</a:t>
            </a:r>
            <a:r>
              <a:rPr lang="zh-CN" altLang="en-US" sz="12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单位管理员只管理经办人信息不参与实际业务</a:t>
            </a:r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），</a:t>
            </a:r>
            <a:endParaRPr lang="en-US" altLang="zh-CN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19"/>
          <p:cNvSpPr/>
          <p:nvPr/>
        </p:nvSpPr>
        <p:spPr>
          <a:xfrm>
            <a:off x="6665913" y="2682558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角色认证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20"/>
          <p:cNvSpPr txBox="1"/>
          <p:nvPr/>
        </p:nvSpPr>
        <p:spPr>
          <a:xfrm>
            <a:off x="6646545" y="5253038"/>
            <a:ext cx="21097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生产企业上传机构信息由上级经办单位对生产企业进行审核</a:t>
            </a:r>
            <a:endParaRPr lang="zh-CN" altLang="en-US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21"/>
          <p:cNvSpPr/>
          <p:nvPr/>
        </p:nvSpPr>
        <p:spPr>
          <a:xfrm>
            <a:off x="9283700" y="1104583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经办人用户注册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22"/>
          <p:cNvSpPr txBox="1"/>
          <p:nvPr/>
        </p:nvSpPr>
        <p:spPr>
          <a:xfrm>
            <a:off x="9238933" y="1961833"/>
            <a:ext cx="21097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使用单位管理员账号登录维护经办人账号，经办人是处理实际业务的用户</a:t>
            </a:r>
            <a:endParaRPr lang="en-US" altLang="zh-CN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23"/>
          <p:cNvSpPr/>
          <p:nvPr/>
        </p:nvSpPr>
        <p:spPr>
          <a:xfrm>
            <a:off x="9283700" y="2682558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单位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经办人用户登录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24"/>
          <p:cNvSpPr txBox="1"/>
          <p:nvPr/>
        </p:nvSpPr>
        <p:spPr>
          <a:xfrm>
            <a:off x="9283383" y="5185728"/>
            <a:ext cx="2176462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defTabSz="1374775" eaLnBrk="1" hangingPunct="1"/>
            <a:r>
              <a:rPr lang="zh-CN" altLang="en-US" sz="12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使用单位经办人账号登录系统</a:t>
            </a:r>
            <a:endParaRPr lang="en-US" altLang="zh-CN" sz="12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" name="直接箭头连接符 2"/>
          <p:cNvCxnSpPr>
            <a:stCxn id="52" idx="3"/>
            <a:endCxn id="61" idx="1"/>
          </p:cNvCxnSpPr>
          <p:nvPr/>
        </p:nvCxnSpPr>
        <p:spPr>
          <a:xfrm>
            <a:off x="6002973" y="1460818"/>
            <a:ext cx="663575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/>
          <p:nvPr/>
        </p:nvCxnSpPr>
        <p:spPr>
          <a:xfrm>
            <a:off x="8620125" y="1460183"/>
            <a:ext cx="663575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>
            <a:stCxn id="63" idx="1"/>
            <a:endCxn id="59" idx="3"/>
          </p:cNvCxnSpPr>
          <p:nvPr/>
        </p:nvCxnSpPr>
        <p:spPr>
          <a:xfrm flipH="1">
            <a:off x="6002338" y="3038158"/>
            <a:ext cx="663575" cy="127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箭头连接符 76"/>
          <p:cNvCxnSpPr/>
          <p:nvPr/>
        </p:nvCxnSpPr>
        <p:spPr>
          <a:xfrm flipH="1">
            <a:off x="8575675" y="3055303"/>
            <a:ext cx="663575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肘形连接符 75"/>
          <p:cNvCxnSpPr/>
          <p:nvPr/>
        </p:nvCxnSpPr>
        <p:spPr>
          <a:xfrm>
            <a:off x="11282680" y="1477645"/>
            <a:ext cx="3175" cy="1577975"/>
          </a:xfrm>
          <a:prstGeom prst="bentConnector3">
            <a:avLst>
              <a:gd name="adj1" fmla="val 11580000"/>
            </a:avLst>
          </a:prstGeom>
          <a:ln w="984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15"/>
          <p:cNvSpPr/>
          <p:nvPr/>
        </p:nvSpPr>
        <p:spPr>
          <a:xfrm>
            <a:off x="6724015" y="4295140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生产企业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主账号审核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0" name="肘形连接符 29"/>
          <p:cNvCxnSpPr>
            <a:stCxn id="60" idx="2"/>
            <a:endCxn id="29" idx="1"/>
          </p:cNvCxnSpPr>
          <p:nvPr/>
        </p:nvCxnSpPr>
        <p:spPr>
          <a:xfrm rot="5400000" flipV="1">
            <a:off x="5768975" y="3695700"/>
            <a:ext cx="211455" cy="1698625"/>
          </a:xfrm>
          <a:prstGeom prst="bentConnector2">
            <a:avLst/>
          </a:prstGeom>
          <a:ln w="984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>
            <a:off x="8721090" y="4616133"/>
            <a:ext cx="663575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5"/>
          <p:cNvSpPr/>
          <p:nvPr/>
        </p:nvSpPr>
        <p:spPr>
          <a:xfrm>
            <a:off x="9427845" y="4295140"/>
            <a:ext cx="1954213" cy="711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13754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kumimoji="0" lang="zh-CN" altLang="en-US" sz="2135" b="0" i="0" u="none" strike="noStrike" kern="1200" cap="none" spc="0" normalizeH="0" baseline="0" noProof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访问</a:t>
            </a:r>
            <a:r>
              <a:rPr kumimoji="0" lang="zh-CN" altLang="en-US" sz="2135" b="0" i="0" u="none" strike="noStrike" kern="1200" cap="none" spc="0" normalizeH="0" baseline="0" noProof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招采子系统</a:t>
            </a:r>
            <a:endParaRPr kumimoji="0" lang="en-US" sz="2135" b="0" i="0" u="none" strike="noStrike" kern="1200" cap="none" spc="0" normalizeH="0" baseline="0" noProof="1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/>
      <p:bldP spid="55" grpId="0" bldLvl="0" animBg="1"/>
      <p:bldP spid="57" grpId="0"/>
      <p:bldP spid="59" grpId="0" bldLvl="0" animBg="1"/>
      <p:bldP spid="60" grpId="0"/>
      <p:bldP spid="61" grpId="0" bldLvl="0" animBg="1"/>
      <p:bldP spid="62" grpId="0"/>
      <p:bldP spid="63" grpId="0" bldLvl="0" animBg="1"/>
      <p:bldP spid="64" grpId="0"/>
      <p:bldP spid="65" grpId="0" bldLvl="0" animBg="1"/>
      <p:bldP spid="66" grpId="0"/>
      <p:bldP spid="67" grpId="0" bldLvl="0" animBg="1"/>
      <p:bldP spid="68" grpId="0"/>
      <p:bldP spid="29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885" y="735965"/>
            <a:ext cx="11068050" cy="5728335"/>
          </a:xfrm>
          <a:prstGeom prst="rect">
            <a:avLst/>
          </a:prstGeom>
        </p:spPr>
      </p:pic>
      <p:sp>
        <p:nvSpPr>
          <p:cNvPr id="15363" name="文本框 1"/>
          <p:cNvSpPr txBox="1"/>
          <p:nvPr/>
        </p:nvSpPr>
        <p:spPr>
          <a:xfrm>
            <a:off x="828675" y="95250"/>
            <a:ext cx="4759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单位管理员用户注册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矩形 6"/>
          <p:cNvSpPr/>
          <p:nvPr/>
        </p:nvSpPr>
        <p:spPr>
          <a:xfrm>
            <a:off x="1318895" y="744855"/>
            <a:ext cx="2631440" cy="3206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365" name="圆角矩形标注 3"/>
          <p:cNvSpPr/>
          <p:nvPr/>
        </p:nvSpPr>
        <p:spPr>
          <a:xfrm>
            <a:off x="1382395" y="1562100"/>
            <a:ext cx="5277485" cy="914400"/>
          </a:xfrm>
          <a:prstGeom prst="wedgeRoundRectCallout">
            <a:avLst>
              <a:gd name="adj1" fmla="val -40747"/>
              <a:gd name="adj2" fmla="val -104027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、在浏览器网址栏输入系统网址</a:t>
            </a: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</a:rPr>
              <a:t>https://ybj.shanxi.gov.cn/ybfw/hallEnter/#/index</a:t>
            </a:r>
            <a:r>
              <a: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，</a:t>
            </a:r>
            <a:endParaRPr lang="en-US" altLang="zh-CN" sz="1400" b="1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algn="ctr"/>
            <a:r>
              <a: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rPr>
              <a:t>即可进入山西医保公共服务平台首页</a:t>
            </a:r>
            <a:endParaRPr lang="zh-CN" altLang="en-US" sz="14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grpSp>
        <p:nvGrpSpPr>
          <p:cNvPr id="15366" name="组合 2"/>
          <p:cNvGrpSpPr/>
          <p:nvPr/>
        </p:nvGrpSpPr>
        <p:grpSpPr>
          <a:xfrm>
            <a:off x="6541135" y="1261110"/>
            <a:ext cx="4008438" cy="2596717"/>
            <a:chOff x="6490232" y="1304168"/>
            <a:chExt cx="4008632" cy="2596236"/>
          </a:xfrm>
        </p:grpSpPr>
        <p:sp>
          <p:nvSpPr>
            <p:cNvPr id="15369" name="矩形 8"/>
            <p:cNvSpPr/>
            <p:nvPr/>
          </p:nvSpPr>
          <p:spPr>
            <a:xfrm>
              <a:off x="9869318" y="1304168"/>
              <a:ext cx="629546" cy="300836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476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5370" name="圆角矩形标注 9"/>
            <p:cNvSpPr/>
            <p:nvPr/>
          </p:nvSpPr>
          <p:spPr>
            <a:xfrm>
              <a:off x="6490232" y="2601959"/>
              <a:ext cx="2903880" cy="1298445"/>
            </a:xfrm>
            <a:prstGeom prst="wedgeRoundRectCallout">
              <a:avLst>
                <a:gd name="adj1" fmla="val 74560"/>
                <a:gd name="adj2" fmla="val -119282"/>
                <a:gd name="adj3" fmla="val 16667"/>
              </a:avLst>
            </a:prstGeom>
            <a:solidFill>
              <a:srgbClr val="FFFFFF"/>
            </a:solidFill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r>
                <a:rPr lang="en-US" altLang="zh-CN" sz="14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2</a:t>
              </a:r>
              <a:r>
                <a:rPr lang="zh-CN" altLang="en-US" sz="14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、点击“注册”按钮选择</a:t>
              </a:r>
              <a:r>
                <a:rPr lang="zh-CN" altLang="en-US" sz="1400" b="1" dirty="0">
                  <a:solidFill>
                    <a:srgbClr val="FF0000"/>
                  </a:solidFill>
                  <a:latin typeface="Verdana" panose="020B0604030504040204" pitchFamily="34" charset="0"/>
                  <a:sym typeface="+mn-ea"/>
                </a:rPr>
                <a:t>“单位注册”</a:t>
              </a:r>
              <a:r>
                <a:rPr lang="zh-CN" altLang="en-US" sz="1400" b="1" dirty="0">
                  <a:solidFill>
                    <a:srgbClr val="FF0000"/>
                  </a:solidFill>
                  <a:latin typeface="Verdana" panose="020B0604030504040204" pitchFamily="34" charset="0"/>
                </a:rPr>
                <a:t>进入单位信息注册页面，如果已注册过单位账号，可直接使用原账号直接登录。</a:t>
              </a:r>
              <a:endParaRPr lang="zh-CN" altLang="en-US" sz="1400" b="1" dirty="0">
                <a:solidFill>
                  <a:srgbClr val="FF0000"/>
                </a:solidFill>
                <a:latin typeface="Verdan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框 1"/>
          <p:cNvSpPr txBox="1"/>
          <p:nvPr/>
        </p:nvSpPr>
        <p:spPr>
          <a:xfrm>
            <a:off x="828675" y="80963"/>
            <a:ext cx="4759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单位用户注册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1545" y="681355"/>
            <a:ext cx="5059680" cy="5796915"/>
          </a:xfrm>
          <a:prstGeom prst="rect">
            <a:avLst/>
          </a:prstGeom>
        </p:spPr>
      </p:pic>
      <p:sp>
        <p:nvSpPr>
          <p:cNvPr id="16388" name="矩形 6"/>
          <p:cNvSpPr/>
          <p:nvPr/>
        </p:nvSpPr>
        <p:spPr>
          <a:xfrm>
            <a:off x="4703763" y="2143125"/>
            <a:ext cx="3422650" cy="3938588"/>
          </a:xfrm>
          <a:prstGeom prst="rect">
            <a:avLst/>
          </a:prstGeom>
          <a:noFill/>
          <a:ln w="349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414" name="圆角矩形标注 3"/>
          <p:cNvSpPr>
            <a:spLocks noChangeArrowheads="1"/>
          </p:cNvSpPr>
          <p:nvPr/>
        </p:nvSpPr>
        <p:spPr bwMode="auto">
          <a:xfrm>
            <a:off x="1363345" y="3755390"/>
            <a:ext cx="2963545" cy="996315"/>
          </a:xfrm>
          <a:prstGeom prst="wedgeRoundRectCallout">
            <a:avLst>
              <a:gd name="adj1" fmla="val 61163"/>
              <a:gd name="adj2" fmla="val -81357"/>
              <a:gd name="adj3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、按照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提示规则录入真实有效的单位账号信息，其中带有红色“*”号的信息为必填项。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框 1"/>
          <p:cNvSpPr txBox="1"/>
          <p:nvPr/>
        </p:nvSpPr>
        <p:spPr>
          <a:xfrm>
            <a:off x="828675" y="80963"/>
            <a:ext cx="4759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单位用户注册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71545" y="681355"/>
            <a:ext cx="5059680" cy="5796915"/>
          </a:xfrm>
          <a:prstGeom prst="rect">
            <a:avLst/>
          </a:prstGeom>
        </p:spPr>
      </p:pic>
      <p:sp>
        <p:nvSpPr>
          <p:cNvPr id="16388" name="矩形 6"/>
          <p:cNvSpPr/>
          <p:nvPr/>
        </p:nvSpPr>
        <p:spPr>
          <a:xfrm>
            <a:off x="4703763" y="2143125"/>
            <a:ext cx="3422650" cy="3938588"/>
          </a:xfrm>
          <a:prstGeom prst="rect">
            <a:avLst/>
          </a:prstGeom>
          <a:noFill/>
          <a:ln w="349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414" name="圆角矩形标注 3"/>
          <p:cNvSpPr>
            <a:spLocks noChangeArrowheads="1"/>
          </p:cNvSpPr>
          <p:nvPr/>
        </p:nvSpPr>
        <p:spPr bwMode="auto">
          <a:xfrm>
            <a:off x="1363345" y="3755390"/>
            <a:ext cx="2963545" cy="1410970"/>
          </a:xfrm>
          <a:prstGeom prst="wedgeRoundRectCallout">
            <a:avLst>
              <a:gd name="adj1" fmla="val 61163"/>
              <a:gd name="adj2" fmla="val -81357"/>
              <a:gd name="adj3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sz="14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按照</a:t>
            </a:r>
            <a:r>
              <a:rPr lang="zh-CN" altLang="en-US" sz="1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提示规则录入真实有效的单位经办人账号信息和单位经办人信息，其中带有红色“*”号的信息为必填项。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sym typeface="+mn-ea"/>
              </a:rPr>
              <a:t>注意：通过录入的经办人手机号，获取并正确录入短信验证码。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813" y="736600"/>
            <a:ext cx="8580437" cy="587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39"/>
          <p:cNvSpPr txBox="1"/>
          <p:nvPr/>
        </p:nvSpPr>
        <p:spPr>
          <a:xfrm>
            <a:off x="828675" y="80963"/>
            <a:ext cx="56276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单位经办人用户注册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2" name="矩形 241"/>
          <p:cNvSpPr/>
          <p:nvPr/>
        </p:nvSpPr>
        <p:spPr>
          <a:xfrm>
            <a:off x="4641850" y="4667250"/>
            <a:ext cx="2916238" cy="814388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4" name="圆角矩形标注 2"/>
          <p:cNvSpPr>
            <a:spLocks noChangeArrowheads="1"/>
          </p:cNvSpPr>
          <p:nvPr/>
        </p:nvSpPr>
        <p:spPr bwMode="auto">
          <a:xfrm>
            <a:off x="7558088" y="3057525"/>
            <a:ext cx="3176588" cy="1436688"/>
          </a:xfrm>
          <a:prstGeom prst="wedgeRoundRectCallout">
            <a:avLst>
              <a:gd name="adj1" fmla="val -50169"/>
              <a:gd name="adj2" fmla="val 77667"/>
              <a:gd name="adj3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注册完成后，页面会展示注册单位账号及经办人账号（经办人账号为经办人手机号）。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注意：单位账号及经办人账号用于登录公共服务平台，且无法变更，请妥善保存。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34038" y="5710238"/>
            <a:ext cx="1227137" cy="3556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8" name="圆角矩形标注 2"/>
          <p:cNvSpPr>
            <a:spLocks noChangeArrowheads="1"/>
          </p:cNvSpPr>
          <p:nvPr/>
        </p:nvSpPr>
        <p:spPr bwMode="auto">
          <a:xfrm>
            <a:off x="6891338" y="6097588"/>
            <a:ext cx="2487613" cy="735013"/>
          </a:xfrm>
          <a:prstGeom prst="wedgeRoundRectCallout">
            <a:avLst>
              <a:gd name="adj1" fmla="val -55793"/>
              <a:gd name="adj2" fmla="val -83606"/>
              <a:gd name="adj3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、点击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点击前往登录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按钮，进入单位登录页面。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" grpId="0" animBg="1"/>
      <p:bldP spid="24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39"/>
          <p:cNvSpPr txBox="1"/>
          <p:nvPr/>
        </p:nvSpPr>
        <p:spPr>
          <a:xfrm>
            <a:off x="828675" y="80963"/>
            <a:ext cx="56276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单位经办人用户登录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755650"/>
            <a:ext cx="9421813" cy="5910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2867025" y="2232025"/>
            <a:ext cx="6753225" cy="112395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9" name="圆角矩形标注 2"/>
          <p:cNvSpPr>
            <a:spLocks noChangeArrowheads="1"/>
          </p:cNvSpPr>
          <p:nvPr/>
        </p:nvSpPr>
        <p:spPr bwMode="auto">
          <a:xfrm>
            <a:off x="3841750" y="3717925"/>
            <a:ext cx="2449513" cy="663575"/>
          </a:xfrm>
          <a:prstGeom prst="wedgeRoundRectCallout">
            <a:avLst>
              <a:gd name="adj1" fmla="val 59322"/>
              <a:gd name="adj2" fmla="val -102654"/>
              <a:gd name="adj3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11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、选择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登录单位，单击“确认登录”按钮进入系统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5"/>
          <p:cNvSpPr txBox="1"/>
          <p:nvPr/>
        </p:nvSpPr>
        <p:spPr>
          <a:xfrm>
            <a:off x="828675" y="149225"/>
            <a:ext cx="53371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单位角色认证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0525" y="1401763"/>
            <a:ext cx="8659813" cy="4926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2"/>
          <p:cNvSpPr>
            <a:spLocks noChangeArrowheads="1"/>
          </p:cNvSpPr>
          <p:nvPr/>
        </p:nvSpPr>
        <p:spPr bwMode="auto">
          <a:xfrm>
            <a:off x="2546350" y="2551113"/>
            <a:ext cx="2206625" cy="796925"/>
          </a:xfrm>
          <a:prstGeom prst="wedgeRoundRectCallout">
            <a:avLst>
              <a:gd name="adj1" fmla="val -66467"/>
              <a:gd name="adj2" fmla="val -86507"/>
              <a:gd name="adj3" fmla="val 16667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、点击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“角色认证”菜单，进入角色认证功能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52738" y="5272088"/>
            <a:ext cx="6864350" cy="369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marR="0" lvl="0" indent="406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仿宋_GB2312"/>
                <a:cs typeface="Times New Roman" panose="02020603050405020304" pitchFamily="18" charset="0"/>
              </a:rPr>
              <a:t>如要进入招采子系统需先进行角色认证，才可进入。</a:t>
            </a:r>
            <a:endParaRPr kumimoji="0" lang="zh-CN" altLang="zh-CN" sz="1100" b="1" i="0" u="none" strike="noStrike" kern="1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</p:tagLst>
</file>

<file path=ppt/tags/tag2.xml><?xml version="1.0" encoding="utf-8"?>
<p:tagLst xmlns:p="http://schemas.openxmlformats.org/presentationml/2006/main">
  <p:tag name="KSO_WM_UNIT_PLACING_PICTURE_USER_VIEWPORT" val="{&quot;height&quot;:14280,&quot;width&quot;:12465}"/>
</p:tagLst>
</file>

<file path=ppt/tags/tag3.xml><?xml version="1.0" encoding="utf-8"?>
<p:tagLst xmlns:p="http://schemas.openxmlformats.org/presentationml/2006/main">
  <p:tag name="KSO_WM_UNIT_PLACING_PICTURE_USER_VIEWPORT" val="{&quot;height&quot;:14280,&quot;width&quot;:12465}"/>
</p:tagLst>
</file>

<file path=ppt/tags/tag4.xml><?xml version="1.0" encoding="utf-8"?>
<p:tagLst xmlns:p="http://schemas.openxmlformats.org/presentationml/2006/main">
  <p:tag name="KSO_WM_UNIT_PLACING_PICTURE_USER_VIEWPORT" val="{&quot;height&quot;:10110,&quot;width&quot;:2160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1288</Words>
  <Application>WPS 演示</Application>
  <PresentationFormat>宽屏</PresentationFormat>
  <Paragraphs>108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 Light</vt:lpstr>
      <vt:lpstr>微软雅黑</vt:lpstr>
      <vt:lpstr>Verdana</vt:lpstr>
      <vt:lpstr>仿宋_GB2312</vt:lpstr>
      <vt:lpstr>仿宋</vt:lpstr>
      <vt:lpstr>Times New Roman</vt:lpstr>
      <vt:lpstr>Arial Unicode MS</vt:lpstr>
      <vt:lpstr>Office 主题</vt:lpstr>
      <vt:lpstr>1_自定义设计方案</vt:lpstr>
      <vt:lpstr>自定义设计方案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贾旖</cp:lastModifiedBy>
  <cp:revision>149</cp:revision>
  <dcterms:created xsi:type="dcterms:W3CDTF">2018-11-19T09:53:00Z</dcterms:created>
  <dcterms:modified xsi:type="dcterms:W3CDTF">2022-04-08T08:58:33Z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5056BD48D6DA4298826C74F3857989EE</vt:lpwstr>
  </property>
</Properties>
</file>